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svg" ContentType="image/svg+xml"/>
  <Override PartName="/ppt/media/image3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Poppins Bold" panose="00000800000000000000"/>
      <p:bold r:id="rId18"/>
    </p:embeddedFont>
    <p:embeddedFont>
      <p:font typeface="Poppins" panose="00000500000000000000"/>
      <p:regular r:id="rId19"/>
    </p:embeddedFont>
    <p:embeddedFont>
      <p:font typeface="Montserrat Bold" panose="00000800000000000000"/>
      <p:bold r:id="rId20"/>
    </p:embeddedFont>
    <p:embeddedFont>
      <p:font typeface="Montserrat Medium" panose="00000600000000000000"/>
      <p:regular r:id="rId21"/>
    </p:embeddedFont>
    <p:embeddedFont>
      <p:font typeface="Montserrat" panose="0000050000000000000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856350" y="5553640"/>
            <a:ext cx="8575300" cy="607784"/>
            <a:chOff x="0" y="0"/>
            <a:chExt cx="573395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33950" cy="406400"/>
            </a:xfrm>
            <a:custGeom>
              <a:avLst/>
              <a:gdLst/>
              <a:ahLst/>
              <a:cxnLst/>
              <a:rect l="l" t="t" r="r" b="b"/>
              <a:pathLst>
                <a:path w="5733950" h="406400">
                  <a:moveTo>
                    <a:pt x="5530750" y="0"/>
                  </a:moveTo>
                  <a:cubicBezTo>
                    <a:pt x="5642974" y="0"/>
                    <a:pt x="5733950" y="90976"/>
                    <a:pt x="5733950" y="203200"/>
                  </a:cubicBezTo>
                  <a:cubicBezTo>
                    <a:pt x="5733950" y="315424"/>
                    <a:pt x="5642974" y="406400"/>
                    <a:pt x="55307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5530750" y="0"/>
                  </a:lnTo>
                  <a:close/>
                </a:path>
              </a:pathLst>
            </a:custGeom>
            <a:solidFill>
              <a:srgbClr val="AAE2E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339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8649055" y="6826419"/>
            <a:ext cx="989890" cy="9898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E2E1">
                <a:alpha val="19608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8821686" y="6999050"/>
            <a:ext cx="644627" cy="6446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 rot="-10800000" flipH="1">
            <a:off x="8799779" y="6977143"/>
            <a:ext cx="688442" cy="688442"/>
          </a:xfrm>
          <a:custGeom>
            <a:avLst/>
            <a:gdLst/>
            <a:ahLst/>
            <a:cxnLst/>
            <a:rect l="l" t="t" r="r" b="b"/>
            <a:pathLst>
              <a:path w="688442" h="688442">
                <a:moveTo>
                  <a:pt x="688442" y="0"/>
                </a:moveTo>
                <a:lnTo>
                  <a:pt x="0" y="0"/>
                </a:lnTo>
                <a:lnTo>
                  <a:pt x="0" y="688442"/>
                </a:lnTo>
                <a:lnTo>
                  <a:pt x="688442" y="688442"/>
                </a:lnTo>
                <a:lnTo>
                  <a:pt x="6884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52646" y="2194466"/>
            <a:ext cx="12382708" cy="17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  <a:spcBef>
                <a:spcPct val="0"/>
              </a:spcBef>
            </a:pPr>
            <a:r>
              <a:rPr lang="en-US" sz="96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Hand</a:t>
            </a:r>
            <a:endParaRPr lang="en-US" sz="96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52646" y="3379351"/>
            <a:ext cx="12382708" cy="17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  <a:spcBef>
                <a:spcPct val="0"/>
              </a:spcBef>
            </a:pPr>
            <a:r>
              <a:rPr lang="en-US" sz="96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Washing</a:t>
            </a:r>
            <a:endParaRPr lang="en-US" sz="96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02482" y="5569610"/>
            <a:ext cx="9083037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B2B2B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Compre</a:t>
            </a:r>
            <a:r>
              <a:rPr lang="en-US" sz="2100">
                <a:solidFill>
                  <a:srgbClr val="2B2B2B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hensive Teaching Aid for Health Care NC II Students</a:t>
            </a:r>
            <a:endParaRPr lang="en-US" sz="2100">
              <a:solidFill>
                <a:srgbClr val="2B2B2B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9144000" cy="10287000"/>
            <a:chOff x="0" y="0"/>
            <a:chExt cx="1416645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645" cy="1593725"/>
            </a:xfrm>
            <a:custGeom>
              <a:avLst/>
              <a:gdLst/>
              <a:ahLst/>
              <a:cxnLst/>
              <a:rect l="l" t="t" r="r" b="b"/>
              <a:pathLst>
                <a:path w="1416645" h="159372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1"/>
              <a:stretch>
                <a:fillRect l="-7989" r="-6086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659350" y="4495800"/>
            <a:ext cx="628650" cy="1295400"/>
            <a:chOff x="0" y="0"/>
            <a:chExt cx="165570" cy="3411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570" cy="341175"/>
            </a:xfrm>
            <a:custGeom>
              <a:avLst/>
              <a:gdLst/>
              <a:ahLst/>
              <a:cxnLst/>
              <a:rect l="l" t="t" r="r" b="b"/>
              <a:pathLst>
                <a:path w="165570" h="341175">
                  <a:moveTo>
                    <a:pt x="0" y="0"/>
                  </a:moveTo>
                  <a:lnTo>
                    <a:pt x="165570" y="0"/>
                  </a:lnTo>
                  <a:lnTo>
                    <a:pt x="165570" y="341175"/>
                  </a:lnTo>
                  <a:lnTo>
                    <a:pt x="0" y="341175"/>
                  </a:lnTo>
                  <a:close/>
                </a:path>
              </a:pathLst>
            </a:custGeom>
            <a:solidFill>
              <a:srgbClr val="AAE2E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5570" cy="379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8719154" y="7188761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5"/>
                </a:lnTo>
                <a:lnTo>
                  <a:pt x="0" y="224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8719154" y="7559311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7877680" y="4677772"/>
            <a:ext cx="191990" cy="287031"/>
          </a:xfrm>
          <a:custGeom>
            <a:avLst/>
            <a:gdLst/>
            <a:ahLst/>
            <a:cxnLst/>
            <a:rect l="l" t="t" r="r" b="b"/>
            <a:pathLst>
              <a:path w="191990" h="287031">
                <a:moveTo>
                  <a:pt x="0" y="0"/>
                </a:moveTo>
                <a:lnTo>
                  <a:pt x="191990" y="0"/>
                </a:lnTo>
                <a:lnTo>
                  <a:pt x="191990" y="287030"/>
                </a:lnTo>
                <a:lnTo>
                  <a:pt x="0" y="287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7877680" y="5323090"/>
            <a:ext cx="191990" cy="287031"/>
          </a:xfrm>
          <a:custGeom>
            <a:avLst/>
            <a:gdLst/>
            <a:ahLst/>
            <a:cxnLst/>
            <a:rect l="l" t="t" r="r" b="b"/>
            <a:pathLst>
              <a:path w="191990" h="287031">
                <a:moveTo>
                  <a:pt x="0" y="0"/>
                </a:moveTo>
                <a:lnTo>
                  <a:pt x="191990" y="0"/>
                </a:lnTo>
                <a:lnTo>
                  <a:pt x="191990" y="287031"/>
                </a:lnTo>
                <a:lnTo>
                  <a:pt x="0" y="28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526900" y="9206959"/>
            <a:ext cx="377494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Page 8</a:t>
            </a:r>
            <a:endParaRPr lang="en-US" sz="2100" b="1" spc="-84">
              <a:solidFill>
                <a:srgbClr val="FFFFFF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9789912" y="439392"/>
            <a:ext cx="951661" cy="0"/>
          </a:xfrm>
          <a:prstGeom prst="line">
            <a:avLst/>
          </a:prstGeom>
          <a:ln w="95250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789912" y="662940"/>
            <a:ext cx="5086350" cy="200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0"/>
              </a:lnSpc>
            </a:pPr>
            <a:r>
              <a:rPr lang="en-US" sz="4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CHAPTER 7:</a:t>
            </a:r>
            <a:endParaRPr lang="en-US" sz="4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5210"/>
              </a:lnSpc>
            </a:pPr>
            <a:r>
              <a:rPr lang="en-US" sz="4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INDICATIONS FOR HAND WASHING</a:t>
            </a:r>
            <a:endParaRPr lang="en-US" sz="4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0935" y="2630931"/>
            <a:ext cx="7888415" cy="575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28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Hand washing should be performed at the following times: </a:t>
            </a:r>
            <a:endParaRPr lang="en-US" sz="28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04520" lvl="1" indent="-302260" algn="l">
              <a:lnSpc>
                <a:spcPts val="459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Before and after patient contact</a:t>
            </a:r>
            <a:endParaRPr lang="en-US" sz="28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04520" lvl="1" indent="-302260" algn="l">
              <a:lnSpc>
                <a:spcPts val="459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Before performing aseptic procedures </a:t>
            </a:r>
            <a:endParaRPr lang="en-US" sz="28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04520" lvl="1" indent="-302260" algn="l">
              <a:lnSpc>
                <a:spcPts val="459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After exposure to body fluids or excretions </a:t>
            </a:r>
            <a:endParaRPr lang="en-US" sz="28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04520" lvl="1" indent="-302260" algn="l">
              <a:lnSpc>
                <a:spcPts val="459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After touching patient surroundings</a:t>
            </a:r>
            <a:endParaRPr lang="en-US" sz="28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04520" lvl="1" indent="-302260" algn="l">
              <a:lnSpc>
                <a:spcPts val="459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Before handling food or oral medications</a:t>
            </a:r>
            <a:endParaRPr lang="en-US" sz="28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59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5172075" cy="10287000"/>
            <a:chOff x="0" y="0"/>
            <a:chExt cx="13621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2193" cy="2709333"/>
            </a:xfrm>
            <a:custGeom>
              <a:avLst/>
              <a:gdLst/>
              <a:ahLst/>
              <a:cxnLst/>
              <a:rect l="l" t="t" r="r" b="b"/>
              <a:pathLst>
                <a:path w="1362193" h="2709333">
                  <a:moveTo>
                    <a:pt x="0" y="0"/>
                  </a:moveTo>
                  <a:lnTo>
                    <a:pt x="1362193" y="0"/>
                  </a:lnTo>
                  <a:lnTo>
                    <a:pt x="13621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134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621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4747229" y="8136557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297723" y="981075"/>
            <a:ext cx="951661" cy="0"/>
          </a:xfrm>
          <a:prstGeom prst="line">
            <a:avLst/>
          </a:prstGeom>
          <a:ln w="95250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97723" y="1213859"/>
            <a:ext cx="6189046" cy="135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0"/>
              </a:lnSpc>
            </a:pPr>
            <a:r>
              <a:rPr lang="en-US" sz="4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CHAPTER 5:</a:t>
            </a:r>
            <a:endParaRPr lang="en-US" sz="4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5210"/>
              </a:lnSpc>
            </a:pPr>
            <a:r>
              <a:rPr lang="en-US" sz="4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QUIZ</a:t>
            </a:r>
            <a:endParaRPr lang="en-US" sz="4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6891" y="1223384"/>
            <a:ext cx="12721109" cy="71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spc="-115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</a:t>
            </a:r>
            <a:r>
              <a:rPr lang="en-US" sz="2900" b="1" spc="-115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. What is the minimum time recommended for hand scrubbing? </a:t>
            </a:r>
            <a:endParaRPr lang="en-US" sz="2900" b="1" spc="-115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spc="-115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2. Name two types of hand hygiene. </a:t>
            </a:r>
            <a:endParaRPr lang="en-US" sz="2900" b="1" spc="-115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spc="-115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3. Why is it important to dry hands completely? </a:t>
            </a:r>
            <a:endParaRPr lang="en-US" sz="2900" b="1" spc="-115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spc="-115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4. What areas are commonly missed during hand washing? </a:t>
            </a:r>
            <a:endParaRPr lang="en-US" sz="2900" b="1" spc="-115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spc="-115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5. When should alcohol-based hand rub be used instead of soap and water?</a:t>
            </a:r>
            <a:endParaRPr lang="en-US" sz="2900" b="1" spc="-115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815554" y="9326911"/>
            <a:ext cx="86844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000000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Page 9</a:t>
            </a:r>
            <a:endParaRPr lang="en-US" sz="2100" b="1" spc="-84">
              <a:solidFill>
                <a:srgbClr val="000000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52646" y="2194466"/>
            <a:ext cx="12382708" cy="17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  <a:spcBef>
                <a:spcPct val="0"/>
              </a:spcBef>
            </a:pPr>
            <a:r>
              <a:rPr lang="en-US" sz="96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Thank</a:t>
            </a:r>
            <a:endParaRPr lang="en-US" sz="96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52646" y="3379351"/>
            <a:ext cx="12382708" cy="173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  <a:spcBef>
                <a:spcPct val="0"/>
              </a:spcBef>
            </a:pPr>
            <a:r>
              <a:rPr lang="en-US" sz="96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You</a:t>
            </a:r>
            <a:endParaRPr lang="en-US" sz="96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4856350" y="5553640"/>
            <a:ext cx="8575300" cy="607784"/>
            <a:chOff x="0" y="0"/>
            <a:chExt cx="573395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33950" cy="406400"/>
            </a:xfrm>
            <a:custGeom>
              <a:avLst/>
              <a:gdLst/>
              <a:ahLst/>
              <a:cxnLst/>
              <a:rect l="l" t="t" r="r" b="b"/>
              <a:pathLst>
                <a:path w="5733950" h="406400">
                  <a:moveTo>
                    <a:pt x="5530750" y="0"/>
                  </a:moveTo>
                  <a:cubicBezTo>
                    <a:pt x="5642974" y="0"/>
                    <a:pt x="5733950" y="90976"/>
                    <a:pt x="5733950" y="203200"/>
                  </a:cubicBezTo>
                  <a:cubicBezTo>
                    <a:pt x="5733950" y="315424"/>
                    <a:pt x="5642974" y="406400"/>
                    <a:pt x="55307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5530750" y="0"/>
                  </a:lnTo>
                  <a:close/>
                </a:path>
              </a:pathLst>
            </a:custGeom>
            <a:solidFill>
              <a:srgbClr val="AAE2E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7339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8649055" y="6826419"/>
            <a:ext cx="989890" cy="98989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E2E1">
                <a:alpha val="19608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8821686" y="6999050"/>
            <a:ext cx="644627" cy="6446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 rot="-10800000" flipH="1">
            <a:off x="8799779" y="6977143"/>
            <a:ext cx="688442" cy="688442"/>
          </a:xfrm>
          <a:custGeom>
            <a:avLst/>
            <a:gdLst/>
            <a:ahLst/>
            <a:cxnLst/>
            <a:rect l="l" t="t" r="r" b="b"/>
            <a:pathLst>
              <a:path w="688442" h="688442">
                <a:moveTo>
                  <a:pt x="688442" y="0"/>
                </a:moveTo>
                <a:lnTo>
                  <a:pt x="0" y="0"/>
                </a:lnTo>
                <a:lnTo>
                  <a:pt x="0" y="688442"/>
                </a:lnTo>
                <a:lnTo>
                  <a:pt x="688442" y="688442"/>
                </a:lnTo>
                <a:lnTo>
                  <a:pt x="6884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20583" y="5631790"/>
            <a:ext cx="3246834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 spc="-95">
                <a:solidFill>
                  <a:srgbClr val="1A1346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PRESENTED BY GROUP 1</a:t>
            </a:r>
            <a:endParaRPr lang="en-US" sz="2400" b="1" spc="-95">
              <a:solidFill>
                <a:srgbClr val="1A1346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9144000" cy="10287000"/>
            <a:chOff x="0" y="0"/>
            <a:chExt cx="1416645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645" cy="1593725"/>
            </a:xfrm>
            <a:custGeom>
              <a:avLst/>
              <a:gdLst/>
              <a:ahLst/>
              <a:cxnLst/>
              <a:rect l="l" t="t" r="r" b="b"/>
              <a:pathLst>
                <a:path w="1416645" h="159372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1"/>
              <a:stretch>
                <a:fillRect l="-6249" r="-624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659350" y="4495800"/>
            <a:ext cx="628650" cy="1295400"/>
            <a:chOff x="0" y="0"/>
            <a:chExt cx="165570" cy="3411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570" cy="341175"/>
            </a:xfrm>
            <a:custGeom>
              <a:avLst/>
              <a:gdLst/>
              <a:ahLst/>
              <a:cxnLst/>
              <a:rect l="l" t="t" r="r" b="b"/>
              <a:pathLst>
                <a:path w="165570" h="341175">
                  <a:moveTo>
                    <a:pt x="0" y="0"/>
                  </a:moveTo>
                  <a:lnTo>
                    <a:pt x="165570" y="0"/>
                  </a:lnTo>
                  <a:lnTo>
                    <a:pt x="165570" y="341175"/>
                  </a:lnTo>
                  <a:lnTo>
                    <a:pt x="0" y="341175"/>
                  </a:lnTo>
                  <a:close/>
                </a:path>
              </a:pathLst>
            </a:custGeom>
            <a:solidFill>
              <a:srgbClr val="AAE2E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5570" cy="379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8719154" y="7188761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5"/>
                </a:lnTo>
                <a:lnTo>
                  <a:pt x="0" y="224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8719154" y="8282722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5"/>
                </a:lnTo>
                <a:lnTo>
                  <a:pt x="0" y="224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7877680" y="4677772"/>
            <a:ext cx="191990" cy="287031"/>
          </a:xfrm>
          <a:custGeom>
            <a:avLst/>
            <a:gdLst/>
            <a:ahLst/>
            <a:cxnLst/>
            <a:rect l="l" t="t" r="r" b="b"/>
            <a:pathLst>
              <a:path w="191990" h="287031">
                <a:moveTo>
                  <a:pt x="0" y="0"/>
                </a:moveTo>
                <a:lnTo>
                  <a:pt x="191990" y="0"/>
                </a:lnTo>
                <a:lnTo>
                  <a:pt x="191990" y="287030"/>
                </a:lnTo>
                <a:lnTo>
                  <a:pt x="0" y="287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7877680" y="5323090"/>
            <a:ext cx="191990" cy="287031"/>
          </a:xfrm>
          <a:custGeom>
            <a:avLst/>
            <a:gdLst/>
            <a:ahLst/>
            <a:cxnLst/>
            <a:rect l="l" t="t" r="r" b="b"/>
            <a:pathLst>
              <a:path w="191990" h="287031">
                <a:moveTo>
                  <a:pt x="0" y="0"/>
                </a:moveTo>
                <a:lnTo>
                  <a:pt x="191990" y="0"/>
                </a:lnTo>
                <a:lnTo>
                  <a:pt x="191990" y="287031"/>
                </a:lnTo>
                <a:lnTo>
                  <a:pt x="0" y="28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10571723" y="3304894"/>
            <a:ext cx="6002804" cy="0"/>
          </a:xfrm>
          <a:prstGeom prst="line">
            <a:avLst/>
          </a:prstGeom>
          <a:ln w="28575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571723" y="4229168"/>
            <a:ext cx="6002804" cy="0"/>
          </a:xfrm>
          <a:prstGeom prst="line">
            <a:avLst/>
          </a:prstGeom>
          <a:ln w="28575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571723" y="4807000"/>
            <a:ext cx="6002804" cy="0"/>
          </a:xfrm>
          <a:prstGeom prst="line">
            <a:avLst/>
          </a:prstGeom>
          <a:ln w="28575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525498" y="5548312"/>
            <a:ext cx="6002804" cy="0"/>
          </a:xfrm>
          <a:prstGeom prst="line">
            <a:avLst/>
          </a:prstGeom>
          <a:ln w="28575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0571723" y="6328502"/>
            <a:ext cx="6002804" cy="0"/>
          </a:xfrm>
          <a:prstGeom prst="line">
            <a:avLst/>
          </a:prstGeom>
          <a:ln w="28575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571723" y="7312287"/>
            <a:ext cx="6002804" cy="0"/>
          </a:xfrm>
          <a:prstGeom prst="line">
            <a:avLst/>
          </a:prstGeom>
          <a:ln w="28575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0571723" y="7846811"/>
            <a:ext cx="6002804" cy="0"/>
          </a:xfrm>
          <a:prstGeom prst="line">
            <a:avLst/>
          </a:prstGeom>
          <a:ln w="28575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571723" y="8380211"/>
            <a:ext cx="6002804" cy="0"/>
          </a:xfrm>
          <a:prstGeom prst="line">
            <a:avLst/>
          </a:prstGeom>
          <a:ln w="28575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0571723" y="2881274"/>
            <a:ext cx="5691517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CHAPTER 1: Introduction to Handwashing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951952" y="2881274"/>
            <a:ext cx="622575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01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71723" y="3430102"/>
            <a:ext cx="5380229" cy="74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CHAPTER 2: Importance and Purpose of         Hand Washing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951952" y="3552839"/>
            <a:ext cx="622575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02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571723" y="4224405"/>
            <a:ext cx="5380229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CHAPTER 3: Types of Hand Hygiene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951952" y="4224405"/>
            <a:ext cx="622575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03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571723" y="4764137"/>
            <a:ext cx="5380229" cy="74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CHAPTER 4:  Equipment needed for Hand Washing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951952" y="4895971"/>
            <a:ext cx="622575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04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71723" y="5567537"/>
            <a:ext cx="6002804" cy="74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CHAPTER 5: Medical Hand Washing Procedure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15104" y="5594248"/>
            <a:ext cx="1089291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05-06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71723" y="6446547"/>
            <a:ext cx="5380229" cy="74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CHAPTER 6: Common Mistakes in Hand Washing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571723" y="7402774"/>
            <a:ext cx="5380229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CHAPTER 7: Indications of Hand Washing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951952" y="7295396"/>
            <a:ext cx="622575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08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571723" y="7842048"/>
            <a:ext cx="5380229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CHAPTER 8: QUIZ-Test your knowledge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5951952" y="7881005"/>
            <a:ext cx="622575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09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54875" y="4800069"/>
            <a:ext cx="8634250" cy="128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5"/>
              </a:lnSpc>
            </a:pPr>
            <a:r>
              <a:rPr lang="en-US" sz="7085" b="1">
                <a:solidFill>
                  <a:srgbClr val="1A1346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TABLE OF CONTENT</a:t>
            </a:r>
            <a:endParaRPr lang="en-US" sz="7085" b="1">
              <a:solidFill>
                <a:srgbClr val="1A1346">
                  <a:alpha val="71765"/>
                </a:srgbClr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571723" y="1830431"/>
            <a:ext cx="6132672" cy="42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5"/>
              </a:lnSpc>
              <a:spcBef>
                <a:spcPct val="0"/>
              </a:spcBef>
            </a:pPr>
            <a:r>
              <a:rPr lang="en-US" sz="2505" b="1">
                <a:solidFill>
                  <a:srgbClr val="DBDCE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CONTENT                                        PAGE</a:t>
            </a:r>
            <a:endParaRPr lang="en-US" sz="2505" b="1">
              <a:solidFill>
                <a:srgbClr val="DBDCE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5951952" y="6352314"/>
            <a:ext cx="622575" cy="37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5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07</a:t>
            </a:r>
            <a:endParaRPr lang="en-US" sz="210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167669" y="1337275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15328" y="0"/>
            <a:ext cx="10872672" cy="10287000"/>
          </a:xfrm>
          <a:custGeom>
            <a:avLst/>
            <a:gdLst/>
            <a:ahLst/>
            <a:cxnLst/>
            <a:rect l="l" t="t" r="r" b="b"/>
            <a:pathLst>
              <a:path w="10872672" h="10287000">
                <a:moveTo>
                  <a:pt x="0" y="0"/>
                </a:moveTo>
                <a:lnTo>
                  <a:pt x="10872672" y="0"/>
                </a:lnTo>
                <a:lnTo>
                  <a:pt x="108726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525" r="-3176" b="-4525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-3086100" y="0"/>
            <a:ext cx="15349660" cy="13637930"/>
            <a:chOff x="0" y="0"/>
            <a:chExt cx="78617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6170" cy="698500"/>
            </a:xfrm>
            <a:custGeom>
              <a:avLst/>
              <a:gdLst/>
              <a:ahLst/>
              <a:cxnLst/>
              <a:rect l="l" t="t" r="r" b="b"/>
              <a:pathLst>
                <a:path w="786170" h="698500">
                  <a:moveTo>
                    <a:pt x="786170" y="349250"/>
                  </a:moveTo>
                  <a:lnTo>
                    <a:pt x="58297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82970" y="0"/>
                  </a:lnTo>
                  <a:lnTo>
                    <a:pt x="786170" y="349250"/>
                  </a:lnTo>
                  <a:close/>
                </a:path>
              </a:pathLst>
            </a:custGeom>
            <a:solidFill>
              <a:srgbClr val="1A1346">
                <a:alpha val="4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5757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8167669" y="1707825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484076" y="1319767"/>
            <a:ext cx="951661" cy="0"/>
          </a:xfrm>
          <a:prstGeom prst="line">
            <a:avLst/>
          </a:prstGeom>
          <a:ln w="95250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526900" y="9206959"/>
            <a:ext cx="377494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Page 1</a:t>
            </a:r>
            <a:endParaRPr lang="en-US" sz="2100" b="1" spc="-84">
              <a:solidFill>
                <a:srgbClr val="FFFFFF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84076" y="1591335"/>
            <a:ext cx="6021412" cy="2243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5"/>
              </a:lnSpc>
            </a:pPr>
            <a:r>
              <a:rPr lang="en-US" sz="4700" b="1">
                <a:solidFill>
                  <a:srgbClr val="1A1346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CHAPTER 1: INTRODUCTION TO HAND WASHING</a:t>
            </a:r>
            <a:endParaRPr lang="en-US" sz="4700" b="1">
              <a:solidFill>
                <a:srgbClr val="1A1346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4076" y="3760749"/>
            <a:ext cx="12042824" cy="695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75"/>
              </a:lnSpc>
            </a:pPr>
            <a:r>
              <a:rPr lang="en-US" sz="34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Hand washing is one of the most fundamental procedures in health care settings. It serves </a:t>
            </a:r>
            <a:endParaRPr lang="en-US" sz="34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5575"/>
              </a:lnSpc>
            </a:pPr>
            <a:r>
              <a:rPr lang="en-US" sz="34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as the first line of defense in preventing the spread of infections, especially in environments </a:t>
            </a:r>
            <a:endParaRPr lang="en-US" sz="34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5575"/>
              </a:lnSpc>
            </a:pPr>
            <a:r>
              <a:rPr lang="en-US" sz="34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where patients are vulnerable. </a:t>
            </a:r>
            <a:endParaRPr lang="en-US" sz="34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5575"/>
              </a:lnSpc>
            </a:pPr>
            <a:r>
              <a:rPr lang="en-US" sz="34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Proper hand hygiene is a critical component of infection control practices, aiming to </a:t>
            </a:r>
            <a:endParaRPr lang="en-US" sz="34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5575"/>
              </a:lnSpc>
            </a:pPr>
            <a:r>
              <a:rPr lang="en-US" sz="34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eliminate transient microorganisms and reduce the presence of resident flora</a:t>
            </a:r>
            <a:endParaRPr lang="en-US" sz="34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524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5172075" cy="10287000"/>
            <a:chOff x="0" y="0"/>
            <a:chExt cx="13621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2193" cy="2709333"/>
            </a:xfrm>
            <a:custGeom>
              <a:avLst/>
              <a:gdLst/>
              <a:ahLst/>
              <a:cxnLst/>
              <a:rect l="l" t="t" r="r" b="b"/>
              <a:pathLst>
                <a:path w="1362193" h="2709333">
                  <a:moveTo>
                    <a:pt x="0" y="0"/>
                  </a:moveTo>
                  <a:lnTo>
                    <a:pt x="1362193" y="0"/>
                  </a:lnTo>
                  <a:lnTo>
                    <a:pt x="13621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134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21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657350" y="1200150"/>
            <a:ext cx="7029450" cy="9086850"/>
            <a:chOff x="0" y="0"/>
            <a:chExt cx="1089046" cy="14077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9046" cy="1407791"/>
            </a:xfrm>
            <a:custGeom>
              <a:avLst/>
              <a:gdLst/>
              <a:ahLst/>
              <a:cxnLst/>
              <a:rect l="l" t="t" r="r" b="b"/>
              <a:pathLst>
                <a:path w="1089046" h="1407791">
                  <a:moveTo>
                    <a:pt x="0" y="0"/>
                  </a:moveTo>
                  <a:lnTo>
                    <a:pt x="1089046" y="0"/>
                  </a:lnTo>
                  <a:lnTo>
                    <a:pt x="1089046" y="1407791"/>
                  </a:lnTo>
                  <a:lnTo>
                    <a:pt x="0" y="1407791"/>
                  </a:lnTo>
                  <a:close/>
                </a:path>
              </a:pathLst>
            </a:custGeom>
            <a:blipFill>
              <a:blip r:embed="rId2"/>
              <a:stretch>
                <a:fillRect t="-8055" b="-805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10800000">
            <a:off x="15296107" y="3033017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3" y="0"/>
                </a:lnTo>
                <a:lnTo>
                  <a:pt x="849693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5666658" y="3033017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0001250" y="1200150"/>
            <a:ext cx="951661" cy="0"/>
          </a:xfrm>
          <a:prstGeom prst="line">
            <a:avLst/>
          </a:prstGeom>
          <a:ln w="95250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258329" y="9682517"/>
            <a:ext cx="377494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2B2B2B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Page 2</a:t>
            </a:r>
            <a:endParaRPr lang="en-US" sz="2100" b="1" spc="-84">
              <a:solidFill>
                <a:srgbClr val="2B2B2B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01250" y="1512671"/>
            <a:ext cx="7600943" cy="266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0"/>
              </a:lnSpc>
            </a:pPr>
            <a:r>
              <a:rPr lang="en-US" sz="4200" b="1">
                <a:solidFill>
                  <a:srgbClr val="2B2B2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CHAPTER 2:</a:t>
            </a:r>
            <a:endParaRPr lang="en-US" sz="4200" b="1">
              <a:solidFill>
                <a:srgbClr val="2B2B2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5210"/>
              </a:lnSpc>
            </a:pPr>
            <a:r>
              <a:rPr lang="en-US" sz="4200" b="1">
                <a:solidFill>
                  <a:srgbClr val="2B2B2B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Importance and Purpose of Hand Washing</a:t>
            </a:r>
            <a:endParaRPr lang="en-US" sz="4200" b="1">
              <a:solidFill>
                <a:srgbClr val="2B2B2B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5210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10001250" y="3591896"/>
            <a:ext cx="7600943" cy="689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5"/>
              </a:lnSpc>
            </a:pPr>
            <a:r>
              <a:rPr lang="en-US" sz="2400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Hand washing is vital not only for protecting patients but also for the safety of health care </a:t>
            </a:r>
            <a:endParaRPr lang="en-US" sz="2400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3935"/>
              </a:lnSpc>
            </a:pPr>
            <a:r>
              <a:rPr lang="en-US" sz="2400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workers and the public. The primary purposes of proper hand washing are: </a:t>
            </a:r>
            <a:endParaRPr lang="en-US" sz="2400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3935"/>
              </a:lnSpc>
            </a:pPr>
          </a:p>
          <a:p>
            <a:pPr marL="518160" lvl="1" indent="-259080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To remove dirt, organic material, and transient microorganisms.</a:t>
            </a:r>
            <a:endParaRPr lang="en-US" sz="2400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518160" lvl="1" indent="-259080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To minimize the risk of transmitting infectious agents between individuals. </a:t>
            </a:r>
            <a:endParaRPr lang="en-US" sz="2400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518160" lvl="1" indent="-259080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To protect health care workers from acquiring infections.</a:t>
            </a:r>
            <a:endParaRPr lang="en-US" sz="2400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518160" lvl="1" indent="-259080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To prevent contamination of the health care environment</a:t>
            </a:r>
            <a:endParaRPr lang="en-US" sz="2400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393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079043" y="1351599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150415" y="1351599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6189901" y="6157564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133779" y="6157564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1329463" y="1751855"/>
            <a:ext cx="6457950" cy="645795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E2E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1329463" y="1734186"/>
            <a:ext cx="6267450" cy="62674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867687" y="755811"/>
            <a:ext cx="951661" cy="0"/>
          </a:xfrm>
          <a:prstGeom prst="line">
            <a:avLst/>
          </a:prstGeom>
          <a:ln w="95250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3526900" y="9206959"/>
            <a:ext cx="377494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Page 3</a:t>
            </a:r>
            <a:endParaRPr lang="en-US" sz="2100" b="1" spc="-84">
              <a:solidFill>
                <a:srgbClr val="FFFFFF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7687" y="963693"/>
            <a:ext cx="7561904" cy="150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5"/>
              </a:lnSpc>
            </a:pPr>
            <a:r>
              <a:rPr lang="en-US" sz="47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CHAPTER 3:</a:t>
            </a:r>
            <a:endParaRPr lang="en-US" sz="47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5825"/>
              </a:lnSpc>
            </a:pPr>
            <a:r>
              <a:rPr lang="en-US" sz="47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TYPES OF HAND HYGIENE</a:t>
            </a:r>
            <a:endParaRPr lang="en-US" sz="47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7687" y="2595499"/>
            <a:ext cx="9536492" cy="227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0"/>
              </a:lnSpc>
            </a:pPr>
            <a:r>
              <a:rPr lang="en-US" sz="28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There are several types of hand hygiene used in health care settings, depending on the </a:t>
            </a:r>
            <a:endParaRPr lang="en-US" sz="28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4590"/>
              </a:lnSpc>
            </a:pPr>
            <a:r>
              <a:rPr lang="en-US" sz="28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situation and level of contamination:</a:t>
            </a:r>
            <a:endParaRPr lang="en-US" sz="28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459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0" y="3967313"/>
            <a:ext cx="13385143" cy="529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7895" lvl="1" indent="-469265" algn="l">
              <a:lnSpc>
                <a:spcPts val="10865"/>
              </a:lnSpc>
              <a:buAutoNum type="arabicPeriod"/>
            </a:pPr>
            <a:r>
              <a:rPr lang="en-US" sz="4345" b="1" spc="-39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ROUTINE (SOCIAL) HAND WASHING </a:t>
            </a:r>
            <a:endParaRPr lang="en-US" sz="4345" b="1" spc="-39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937895" lvl="1" indent="-469265" algn="l">
              <a:lnSpc>
                <a:spcPts val="10865"/>
              </a:lnSpc>
              <a:buAutoNum type="arabicPeriod"/>
            </a:pPr>
            <a:r>
              <a:rPr lang="en-US" sz="4345" b="1" spc="-39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ANTISEPTIC HAND WASHING</a:t>
            </a:r>
            <a:endParaRPr lang="en-US" sz="4345" b="1" spc="-39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937895" lvl="1" indent="-469265" algn="l">
              <a:lnSpc>
                <a:spcPts val="10865"/>
              </a:lnSpc>
              <a:buAutoNum type="arabicPeriod"/>
            </a:pPr>
            <a:r>
              <a:rPr lang="en-US" sz="4345" b="1" spc="-39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ALCOHOL-BASED HAND RUB </a:t>
            </a:r>
            <a:endParaRPr lang="en-US" sz="4345" b="1" spc="-39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937895" lvl="1" indent="-469265" algn="l">
              <a:lnSpc>
                <a:spcPts val="10865"/>
              </a:lnSpc>
              <a:buAutoNum type="arabicPeriod"/>
            </a:pPr>
            <a:r>
              <a:rPr lang="en-US" sz="4345" b="1" spc="-39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SURGICAL HAND ANTISEPSIS</a:t>
            </a:r>
            <a:endParaRPr lang="en-US" sz="4345" b="1" spc="-39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58162" y="5105400"/>
            <a:ext cx="8571121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500" spc="-99">
                <a:solidFill>
                  <a:srgbClr val="BAB8C7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Uses plain soap and water. Performed before and </a:t>
            </a:r>
            <a:endParaRPr lang="en-US" sz="2500" spc="-99">
              <a:solidFill>
                <a:srgbClr val="BAB8C7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spc="-99">
                <a:solidFill>
                  <a:srgbClr val="BAB8C7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after routine patient care.</a:t>
            </a:r>
            <a:endParaRPr lang="en-US" sz="2500" spc="-99">
              <a:solidFill>
                <a:srgbClr val="BAB8C7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2117" y="6435006"/>
            <a:ext cx="8201025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ctr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 b="1" spc="-99">
                <a:solidFill>
                  <a:srgbClr val="BAB8C7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Uses antimicrobial soap. Performed before invasive </a:t>
            </a:r>
            <a:endParaRPr lang="en-US" sz="2500" b="1" spc="-99">
              <a:solidFill>
                <a:srgbClr val="BAB8C7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99">
                <a:solidFill>
                  <a:srgbClr val="BAB8C7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procedures or when caring for high-risk patients.</a:t>
            </a:r>
            <a:endParaRPr lang="en-US" sz="2500" b="1" spc="-99">
              <a:solidFill>
                <a:srgbClr val="BAB8C7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58162" y="7956550"/>
            <a:ext cx="918026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ctr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 b="1" spc="-99">
                <a:solidFill>
                  <a:srgbClr val="BAB8C7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Used when hands are not visibly soiled. Provides rapid </a:t>
            </a:r>
            <a:endParaRPr lang="en-US" sz="2500" b="1" spc="-99">
              <a:solidFill>
                <a:srgbClr val="BAB8C7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99">
                <a:solidFill>
                  <a:srgbClr val="BAB8C7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microbial kill. </a:t>
            </a:r>
            <a:endParaRPr lang="en-US" sz="2500" b="1" spc="-99">
              <a:solidFill>
                <a:srgbClr val="BAB8C7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2117" y="9220200"/>
            <a:ext cx="931235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ctr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 b="1" spc="-99">
                <a:solidFill>
                  <a:srgbClr val="BAB8C7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Required before surgical procedures to eliminate transient </a:t>
            </a:r>
            <a:endParaRPr lang="en-US" sz="2500" b="1" spc="-99">
              <a:solidFill>
                <a:srgbClr val="BAB8C7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  <a:p>
            <a:pPr algn="ctr">
              <a:lnSpc>
                <a:spcPts val="3500"/>
              </a:lnSpc>
            </a:pPr>
            <a:r>
              <a:rPr lang="en-US" sz="2500" b="1" spc="-99">
                <a:solidFill>
                  <a:srgbClr val="BAB8C7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and reduce resident flora.</a:t>
            </a:r>
            <a:endParaRPr lang="en-US" sz="2500" b="1" spc="-99">
              <a:solidFill>
                <a:srgbClr val="BAB8C7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5172075" cy="10287000"/>
            <a:chOff x="0" y="0"/>
            <a:chExt cx="13621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2193" cy="2709333"/>
            </a:xfrm>
            <a:custGeom>
              <a:avLst/>
              <a:gdLst/>
              <a:ahLst/>
              <a:cxnLst/>
              <a:rect l="l" t="t" r="r" b="b"/>
              <a:pathLst>
                <a:path w="1362193" h="2709333">
                  <a:moveTo>
                    <a:pt x="0" y="0"/>
                  </a:moveTo>
                  <a:lnTo>
                    <a:pt x="1362193" y="0"/>
                  </a:lnTo>
                  <a:lnTo>
                    <a:pt x="13621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134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621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15241812" y="1136243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5"/>
                </a:lnTo>
                <a:lnTo>
                  <a:pt x="0" y="224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981270" y="1136243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5"/>
                </a:lnTo>
                <a:lnTo>
                  <a:pt x="0" y="224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8589870" y="697494"/>
            <a:ext cx="951661" cy="0"/>
          </a:xfrm>
          <a:prstGeom prst="line">
            <a:avLst/>
          </a:prstGeom>
          <a:ln w="95250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5172075" y="0"/>
            <a:ext cx="13115925" cy="10287000"/>
          </a:xfrm>
          <a:custGeom>
            <a:avLst/>
            <a:gdLst/>
            <a:ahLst/>
            <a:cxnLst/>
            <a:rect l="l" t="t" r="r" b="b"/>
            <a:pathLst>
              <a:path w="13115925" h="10287000">
                <a:moveTo>
                  <a:pt x="0" y="0"/>
                </a:moveTo>
                <a:lnTo>
                  <a:pt x="13115925" y="0"/>
                </a:lnTo>
                <a:lnTo>
                  <a:pt x="131159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-7409" r="-1023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26900" y="9206959"/>
            <a:ext cx="377494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2B2B2B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Page 4</a:t>
            </a:r>
            <a:endParaRPr lang="en-US" sz="2100" b="1" spc="-84">
              <a:solidFill>
                <a:srgbClr val="2B2B2B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3145" y="250496"/>
            <a:ext cx="6515100" cy="200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0"/>
              </a:lnSpc>
            </a:pPr>
            <a:r>
              <a:rPr lang="en-US" sz="4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CHAPTER 4: </a:t>
            </a:r>
            <a:endParaRPr lang="en-US" sz="4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5210"/>
              </a:lnSpc>
            </a:pPr>
            <a:r>
              <a:rPr lang="en-US" sz="4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EQUIPMENT NEEDED FOR HAND WASHING</a:t>
            </a:r>
            <a:endParaRPr lang="en-US" sz="4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82451" y="2115110"/>
            <a:ext cx="10948511" cy="792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70"/>
              </a:lnSpc>
            </a:pPr>
            <a:r>
              <a:rPr lang="en-US" sz="3515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Proper hand washing requires the following materials: </a:t>
            </a:r>
            <a:endParaRPr lang="en-US" sz="3515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5770"/>
              </a:lnSpc>
            </a:pPr>
          </a:p>
          <a:p>
            <a:pPr algn="just">
              <a:lnSpc>
                <a:spcPts val="5770"/>
              </a:lnSpc>
            </a:pPr>
          </a:p>
          <a:p>
            <a:pPr marL="759460" lvl="1" indent="-379730" algn="just">
              <a:lnSpc>
                <a:spcPts val="5770"/>
              </a:lnSpc>
              <a:buFont typeface="Arial" panose="020B0604020202020204"/>
              <a:buChar char="•"/>
            </a:pPr>
            <a:r>
              <a:rPr lang="en-US" sz="3515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Running water (preferably warm) </a:t>
            </a:r>
            <a:endParaRPr lang="en-US" sz="3515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759460" lvl="1" indent="-379730" algn="just">
              <a:lnSpc>
                <a:spcPts val="5770"/>
              </a:lnSpc>
              <a:buFont typeface="Arial" panose="020B0604020202020204"/>
              <a:buChar char="•"/>
            </a:pPr>
            <a:r>
              <a:rPr lang="en-US" sz="3515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Soap (liquid or bar) </a:t>
            </a:r>
            <a:endParaRPr lang="en-US" sz="3515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759460" lvl="1" indent="-379730" algn="just">
              <a:lnSpc>
                <a:spcPts val="5770"/>
              </a:lnSpc>
              <a:buFont typeface="Arial" panose="020B0604020202020204"/>
              <a:buChar char="•"/>
            </a:pPr>
            <a:r>
              <a:rPr lang="en-US" sz="3515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Paper towels or clean reusable towels</a:t>
            </a:r>
            <a:endParaRPr lang="en-US" sz="3515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759460" lvl="1" indent="-379730" algn="just">
              <a:lnSpc>
                <a:spcPts val="5770"/>
              </a:lnSpc>
              <a:buFont typeface="Arial" panose="020B0604020202020204"/>
              <a:buChar char="•"/>
            </a:pPr>
            <a:r>
              <a:rPr lang="en-US" sz="3515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Alcohol-based hand rub (optional) </a:t>
            </a:r>
            <a:endParaRPr lang="en-US" sz="3515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759460" lvl="1" indent="-379730" algn="just">
              <a:lnSpc>
                <a:spcPts val="5770"/>
              </a:lnSpc>
              <a:buFont typeface="Arial" panose="020B0604020202020204"/>
              <a:buChar char="•"/>
            </a:pPr>
            <a:r>
              <a:rPr lang="en-US" sz="3515" b="1">
                <a:solidFill>
                  <a:srgbClr val="1A1346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Hand lotion (optional to prevent skin dryness</a:t>
            </a:r>
            <a:endParaRPr lang="en-US" sz="3515" b="1">
              <a:solidFill>
                <a:srgbClr val="1A1346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577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086100" y="0"/>
            <a:ext cx="15349660" cy="13637930"/>
            <a:chOff x="0" y="0"/>
            <a:chExt cx="78617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6170" cy="698500"/>
            </a:xfrm>
            <a:custGeom>
              <a:avLst/>
              <a:gdLst/>
              <a:ahLst/>
              <a:cxnLst/>
              <a:rect l="l" t="t" r="r" b="b"/>
              <a:pathLst>
                <a:path w="786170" h="698500">
                  <a:moveTo>
                    <a:pt x="786170" y="349250"/>
                  </a:moveTo>
                  <a:lnTo>
                    <a:pt x="58297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82970" y="0"/>
                  </a:lnTo>
                  <a:lnTo>
                    <a:pt x="786170" y="349250"/>
                  </a:lnTo>
                  <a:close/>
                </a:path>
              </a:pathLst>
            </a:custGeom>
            <a:solidFill>
              <a:srgbClr val="1A1346">
                <a:alpha val="4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5757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5886653" y="0"/>
            <a:ext cx="29943652" cy="13637930"/>
            <a:chOff x="0" y="0"/>
            <a:chExt cx="1533638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3638" cy="698500"/>
            </a:xfrm>
            <a:custGeom>
              <a:avLst/>
              <a:gdLst/>
              <a:ahLst/>
              <a:cxnLst/>
              <a:rect l="l" t="t" r="r" b="b"/>
              <a:pathLst>
                <a:path w="1533638" h="698500">
                  <a:moveTo>
                    <a:pt x="1533638" y="349250"/>
                  </a:moveTo>
                  <a:lnTo>
                    <a:pt x="133043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30438" y="0"/>
                  </a:lnTo>
                  <a:lnTo>
                    <a:pt x="1533638" y="349250"/>
                  </a:lnTo>
                  <a:close/>
                </a:path>
              </a:pathLst>
            </a:custGeom>
            <a:solidFill>
              <a:srgbClr val="1A134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130503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6507093" y="-517889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603854" y="8866298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5"/>
                </a:lnTo>
                <a:lnTo>
                  <a:pt x="0" y="22434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26900" y="681990"/>
            <a:ext cx="377494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2B2B2B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Presentation</a:t>
            </a:r>
            <a:endParaRPr lang="en-US" sz="2100" b="1" spc="-84">
              <a:solidFill>
                <a:srgbClr val="2B2B2B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056781" y="9631805"/>
            <a:ext cx="377494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Page 5</a:t>
            </a:r>
            <a:endParaRPr lang="en-US" sz="2100" b="1" spc="-84">
              <a:solidFill>
                <a:srgbClr val="FFFFFF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484076" y="672465"/>
            <a:ext cx="951661" cy="0"/>
          </a:xfrm>
          <a:prstGeom prst="line">
            <a:avLst/>
          </a:prstGeom>
          <a:ln w="95250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150451" y="662940"/>
            <a:ext cx="11113109" cy="135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0"/>
              </a:lnSpc>
            </a:pPr>
            <a:r>
              <a:rPr lang="en-US" sz="4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CHAPTER 5: MEDICAL HAND WASHING PROCEDURE</a:t>
            </a:r>
            <a:endParaRPr lang="en-US" sz="4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39238" y="4946332"/>
            <a:ext cx="952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1150451" y="3109840"/>
            <a:ext cx="7177071" cy="858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150" b="1" spc="-8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1. Assess hands for cleanliness, wounds, or jewelry.</a:t>
            </a:r>
            <a:endParaRPr lang="en-US" sz="2150" b="1" spc="-8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  <a:r>
              <a:rPr lang="en-US" sz="2150" b="1" spc="-8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2. Prepare the area and materials. Make sure the sink is clean and accessible.</a:t>
            </a:r>
            <a:endParaRPr lang="en-US" sz="2150" b="1" spc="-8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  <a:r>
              <a:rPr lang="en-US" sz="2150" b="1" spc="-8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3. Turn on the faucet using wrist, elbow, or foot controls. </a:t>
            </a:r>
            <a:endParaRPr lang="en-US" sz="2150" b="1" spc="-8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  <a:r>
              <a:rPr lang="en-US" sz="2150" b="1" spc="-8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4. Adjust water temperature to warm. </a:t>
            </a:r>
            <a:endParaRPr lang="en-US" sz="2150" b="1" spc="-8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  <a:r>
              <a:rPr lang="en-US" sz="2150" b="1" spc="-8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5. Wet hands thoroughly, keeping hands lower than elbows.</a:t>
            </a:r>
            <a:endParaRPr lang="en-US" sz="2150" b="1" spc="-8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  <a:r>
              <a:rPr lang="en-US" sz="2150" b="1" spc="-8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6. Apply sufficient amount of soap and lather well. </a:t>
            </a:r>
            <a:endParaRPr lang="en-US" sz="2150" b="1" spc="-8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</a:p>
          <a:p>
            <a:pPr algn="l">
              <a:lnSpc>
                <a:spcPts val="327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9139238" y="3024739"/>
            <a:ext cx="8609644" cy="752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70" lvl="1" indent="-23558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1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Jewelry and open wounds may harbor microorganisms and increase risk of infection.</a:t>
            </a:r>
            <a:endParaRPr lang="en-US" sz="218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315"/>
              </a:lnSpc>
            </a:pPr>
          </a:p>
          <a:p>
            <a:pPr marL="471170" lvl="1" indent="-23558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1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Ensures readiness and prevents contamination. </a:t>
            </a:r>
            <a:endParaRPr lang="en-US" sz="218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315"/>
              </a:lnSpc>
            </a:pPr>
          </a:p>
          <a:p>
            <a:pPr algn="l">
              <a:lnSpc>
                <a:spcPts val="3315"/>
              </a:lnSpc>
            </a:pPr>
          </a:p>
          <a:p>
            <a:pPr marL="471170" lvl="1" indent="-23558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1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Avoids contaminating hands before washing.</a:t>
            </a:r>
            <a:endParaRPr lang="en-US" sz="218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315"/>
              </a:lnSpc>
            </a:pPr>
          </a:p>
          <a:p>
            <a:pPr marL="471170" lvl="1" indent="-23558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1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Warm water is comfortable and promotes lathering without irritating the skin. </a:t>
            </a:r>
            <a:endParaRPr lang="en-US" sz="218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315"/>
              </a:lnSpc>
            </a:pPr>
          </a:p>
          <a:p>
            <a:pPr marL="471170" lvl="1" indent="-23558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1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Water should flow from clean to dirty area, preventing contamination. </a:t>
            </a:r>
            <a:endParaRPr lang="en-US" sz="218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315"/>
              </a:lnSpc>
            </a:pPr>
          </a:p>
          <a:p>
            <a:pPr marL="471170" lvl="1" indent="-235585" algn="l">
              <a:lnSpc>
                <a:spcPts val="3315"/>
              </a:lnSpc>
              <a:buFont typeface="Arial" panose="020B0604020202020204"/>
              <a:buChar char="•"/>
            </a:pPr>
            <a:r>
              <a:rPr lang="en-US" sz="21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Soap lifts dirt and microorganisms from the skin. </a:t>
            </a:r>
            <a:endParaRPr lang="en-US" sz="218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315"/>
              </a:lnSpc>
            </a:pPr>
          </a:p>
          <a:p>
            <a:pPr algn="l">
              <a:lnSpc>
                <a:spcPts val="3315"/>
              </a:lnSpc>
            </a:pPr>
          </a:p>
          <a:p>
            <a:pPr algn="l">
              <a:lnSpc>
                <a:spcPts val="3315"/>
              </a:lnSpc>
            </a:pPr>
            <a:r>
              <a:rPr lang="en-US" sz="21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endParaRPr lang="en-US" sz="218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66741" y="2294822"/>
            <a:ext cx="1621988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19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ACTIONS</a:t>
            </a:r>
            <a:endParaRPr lang="en-US" sz="3000" b="1" spc="-119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758053" y="2280846"/>
            <a:ext cx="2298728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19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RATIONALE</a:t>
            </a:r>
            <a:endParaRPr lang="en-US" sz="3000" b="1" spc="-119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6507093" y="-517889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603854" y="8866298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5"/>
                </a:lnTo>
                <a:lnTo>
                  <a:pt x="0" y="22434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2458" y="2078186"/>
            <a:ext cx="8358183" cy="574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505" b="1" spc="-10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7. Scrub all parts of the hands, including palms, back of hands, between fingers, and under nails. </a:t>
            </a:r>
            <a:endParaRPr lang="en-US" sz="2505" b="1" spc="-100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510"/>
              </a:lnSpc>
              <a:spcBef>
                <a:spcPct val="0"/>
              </a:spcBef>
            </a:pP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505" b="1" spc="-10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8. Continue scrubbing for at least 20 seconds. </a:t>
            </a:r>
            <a:endParaRPr lang="en-US" sz="2505" b="1" spc="-100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510"/>
              </a:lnSpc>
              <a:spcBef>
                <a:spcPct val="0"/>
              </a:spcBef>
            </a:pP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505" b="1" spc="-10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9. Rinse hands thoroughly under running water. </a:t>
            </a:r>
            <a:endParaRPr lang="en-US" sz="2505" b="1" spc="-100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510"/>
              </a:lnSpc>
              <a:spcBef>
                <a:spcPct val="0"/>
              </a:spcBef>
            </a:pP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505" b="1" spc="-10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10. Dry hands using a clean paper towel. </a:t>
            </a:r>
            <a:endParaRPr lang="en-US" sz="2505" b="1" spc="-100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510"/>
              </a:lnSpc>
              <a:spcBef>
                <a:spcPct val="0"/>
              </a:spcBef>
            </a:pPr>
          </a:p>
          <a:p>
            <a:pPr algn="l">
              <a:lnSpc>
                <a:spcPts val="3510"/>
              </a:lnSpc>
              <a:spcBef>
                <a:spcPct val="0"/>
              </a:spcBef>
            </a:pP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505" b="1" spc="-10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11. Use paper towel to turn off faucet. </a:t>
            </a:r>
            <a:endParaRPr lang="en-US" sz="2505" b="1" spc="-100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510"/>
              </a:lnSpc>
              <a:spcBef>
                <a:spcPct val="0"/>
              </a:spcBef>
            </a:pP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505" b="1" spc="-10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12. Apply hand lotion if desired.</a:t>
            </a:r>
            <a:endParaRPr lang="en-US" sz="2505" b="1" spc="-100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10642" y="1168966"/>
            <a:ext cx="9376552" cy="708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0"/>
              </a:lnSpc>
            </a:pPr>
          </a:p>
          <a:p>
            <a:pPr algn="l">
              <a:lnSpc>
                <a:spcPts val="3740"/>
              </a:lnSpc>
            </a:pPr>
          </a:p>
          <a:p>
            <a:pPr marL="577215" lvl="1" indent="-288290" algn="l">
              <a:lnSpc>
                <a:spcPts val="3740"/>
              </a:lnSpc>
              <a:buFont typeface="Arial" panose="020B0604020202020204"/>
              <a:buChar char="•"/>
            </a:pPr>
            <a:r>
              <a:rPr lang="en-US" sz="2670" b="1" spc="-106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Mechanical action is key to rem</a:t>
            </a:r>
            <a:r>
              <a:rPr lang="en-US" sz="2670" b="1" spc="-106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oving pathogens. </a:t>
            </a:r>
            <a:endParaRPr lang="en-US" sz="2670" b="1" spc="-106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740"/>
              </a:lnSpc>
            </a:pPr>
          </a:p>
          <a:p>
            <a:pPr marL="577215" lvl="1" indent="-288290" algn="l">
              <a:lnSpc>
                <a:spcPts val="3740"/>
              </a:lnSpc>
              <a:buFont typeface="Arial" panose="020B0604020202020204"/>
              <a:buChar char="•"/>
            </a:pPr>
            <a:r>
              <a:rPr lang="en-US" sz="2670" b="1" spc="-106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Time ensures complete removal of microorganisms.</a:t>
            </a:r>
            <a:endParaRPr lang="en-US" sz="2670" b="1" spc="-106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740"/>
              </a:lnSpc>
            </a:pPr>
          </a:p>
          <a:p>
            <a:pPr marL="577215" lvl="1" indent="-288290" algn="l">
              <a:lnSpc>
                <a:spcPts val="3740"/>
              </a:lnSpc>
              <a:buFont typeface="Arial" panose="020B0604020202020204"/>
              <a:buChar char="•"/>
            </a:pPr>
            <a:r>
              <a:rPr lang="en-US" sz="2670" b="1" spc="-106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Removes loosened dirt and soap residues. </a:t>
            </a:r>
            <a:endParaRPr lang="en-US" sz="2670" b="1" spc="-106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740"/>
              </a:lnSpc>
            </a:pPr>
          </a:p>
          <a:p>
            <a:pPr marL="577215" lvl="1" indent="-288290" algn="l">
              <a:lnSpc>
                <a:spcPts val="3740"/>
              </a:lnSpc>
              <a:buFont typeface="Arial" panose="020B0604020202020204"/>
              <a:buChar char="•"/>
            </a:pPr>
            <a:r>
              <a:rPr lang="en-US" sz="2670" b="1" spc="-106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Prevents chapping and removes remaining pathogens</a:t>
            </a:r>
            <a:endParaRPr lang="en-US" sz="2670" b="1" spc="-106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740"/>
              </a:lnSpc>
            </a:pPr>
          </a:p>
          <a:p>
            <a:pPr marL="577215" lvl="1" indent="-288290" algn="l">
              <a:lnSpc>
                <a:spcPts val="3740"/>
              </a:lnSpc>
              <a:buFont typeface="Arial" panose="020B0604020202020204"/>
              <a:buChar char="•"/>
            </a:pPr>
            <a:r>
              <a:rPr lang="en-US" sz="2670" b="1" spc="-106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Prevents recontamination from the faucet. </a:t>
            </a:r>
            <a:endParaRPr lang="en-US" sz="2670" b="1" spc="-106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740"/>
              </a:lnSpc>
            </a:pPr>
          </a:p>
          <a:p>
            <a:pPr marL="577215" lvl="1" indent="-288290" algn="l">
              <a:lnSpc>
                <a:spcPts val="3740"/>
              </a:lnSpc>
              <a:buFont typeface="Arial" panose="020B0604020202020204"/>
              <a:buChar char="•"/>
            </a:pPr>
            <a:r>
              <a:rPr lang="en-US" sz="2670" b="1" spc="-106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Maintains skin integrity and reduces dryness.</a:t>
            </a:r>
            <a:endParaRPr lang="en-US" sz="2670" b="1" spc="-106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374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2966741" y="1149916"/>
            <a:ext cx="1621988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19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ACTIONS</a:t>
            </a:r>
            <a:endParaRPr lang="en-US" sz="3000" b="1" spc="-119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78098" y="1178491"/>
            <a:ext cx="2298728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-119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RATIONALE</a:t>
            </a:r>
            <a:endParaRPr lang="en-US" sz="3000" b="1" spc="-119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56781" y="9631805"/>
            <a:ext cx="377494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Page 6</a:t>
            </a:r>
            <a:endParaRPr lang="en-US" sz="2100" b="1" spc="-84">
              <a:solidFill>
                <a:srgbClr val="FFFFFF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830050" y="426943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901295" y="426943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414371" y="6440759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6452149" y="6440759"/>
            <a:ext cx="849692" cy="2243486"/>
          </a:xfrm>
          <a:custGeom>
            <a:avLst/>
            <a:gdLst/>
            <a:ahLst/>
            <a:cxnLst/>
            <a:rect l="l" t="t" r="r" b="b"/>
            <a:pathLst>
              <a:path w="849692" h="2243486">
                <a:moveTo>
                  <a:pt x="0" y="0"/>
                </a:moveTo>
                <a:lnTo>
                  <a:pt x="849692" y="0"/>
                </a:lnTo>
                <a:lnTo>
                  <a:pt x="849692" y="2243486"/>
                </a:lnTo>
                <a:lnTo>
                  <a:pt x="0" y="2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1830050" y="1695260"/>
            <a:ext cx="6457950" cy="645795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E2E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1830050" y="1438968"/>
            <a:ext cx="6457950" cy="6457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990600" y="672465"/>
            <a:ext cx="951661" cy="0"/>
          </a:xfrm>
          <a:prstGeom prst="line">
            <a:avLst/>
          </a:prstGeom>
          <a:ln w="95250" cap="flat">
            <a:solidFill>
              <a:srgbClr val="AAE2E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0">
            <a:off x="11697097" y="1429353"/>
            <a:ext cx="6723857" cy="672385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9210" r="-19210" b="-1239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41151" y="2878799"/>
            <a:ext cx="10488639" cy="763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0"/>
              </a:lnSpc>
            </a:pPr>
            <a:r>
              <a:rPr lang="en-US" sz="28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Even with regular practice, health care workers may make mistakes in hand hygiene. Some </a:t>
            </a:r>
            <a:endParaRPr lang="en-US" sz="28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4660"/>
              </a:lnSpc>
            </a:pPr>
            <a:r>
              <a:rPr lang="en-US" sz="28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of the most common errors include: </a:t>
            </a:r>
            <a:endParaRPr lang="en-US" sz="28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4660"/>
              </a:lnSpc>
            </a:pPr>
          </a:p>
          <a:p>
            <a:pPr marL="613410" lvl="1" indent="-306705" algn="just">
              <a:lnSpc>
                <a:spcPts val="4660"/>
              </a:lnSpc>
              <a:buFont typeface="Arial" panose="020B0604020202020204"/>
              <a:buChar char="•"/>
            </a:pPr>
            <a:r>
              <a:rPr lang="en-US" sz="28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Not washing hands long enough (less than 20 seconds)</a:t>
            </a:r>
            <a:endParaRPr lang="en-US" sz="28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13410" lvl="1" indent="-306705" algn="just">
              <a:lnSpc>
                <a:spcPts val="4660"/>
              </a:lnSpc>
              <a:buFont typeface="Arial" panose="020B0604020202020204"/>
              <a:buChar char="•"/>
            </a:pPr>
            <a:r>
              <a:rPr lang="en-US" sz="28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Missing key areas such as thumbs, fingertips, and between fingers </a:t>
            </a:r>
            <a:endParaRPr lang="en-US" sz="28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13410" lvl="1" indent="-306705" algn="just">
              <a:lnSpc>
                <a:spcPts val="4660"/>
              </a:lnSpc>
              <a:buFont typeface="Arial" panose="020B0604020202020204"/>
              <a:buChar char="•"/>
            </a:pPr>
            <a:r>
              <a:rPr lang="en-US" sz="28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Using cold water which reduces soap effectiveness </a:t>
            </a:r>
            <a:endParaRPr lang="en-US" sz="28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13410" lvl="1" indent="-306705" algn="just">
              <a:lnSpc>
                <a:spcPts val="4660"/>
              </a:lnSpc>
              <a:buFont typeface="Arial" panose="020B0604020202020204"/>
              <a:buChar char="•"/>
            </a:pPr>
            <a:r>
              <a:rPr lang="en-US" sz="28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Touching sink or faucet handles with clean hands </a:t>
            </a:r>
            <a:endParaRPr lang="en-US" sz="28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13410" lvl="1" indent="-306705" algn="just">
              <a:lnSpc>
                <a:spcPts val="4660"/>
              </a:lnSpc>
              <a:buFont typeface="Arial" panose="020B0604020202020204"/>
              <a:buChar char="•"/>
            </a:pPr>
            <a:r>
              <a:rPr lang="en-US" sz="28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Not drying hands completely, leading to chapped skin and higher infection risk</a:t>
            </a:r>
            <a:endParaRPr lang="en-US" sz="28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466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3526900" y="9206959"/>
            <a:ext cx="377494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-84">
                <a:solidFill>
                  <a:srgbClr val="FFFFF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Page 7</a:t>
            </a:r>
            <a:endParaRPr lang="en-US" sz="2100" b="1" spc="-84">
              <a:solidFill>
                <a:srgbClr val="FFFFFF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1151" y="662940"/>
            <a:ext cx="6060144" cy="209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44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CHAPTER 6:</a:t>
            </a:r>
            <a:endParaRPr lang="en-US" sz="44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5455"/>
              </a:lnSpc>
            </a:pPr>
            <a:r>
              <a:rPr lang="en-US" sz="44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COMMON MISTAKES IN HAND WASHING</a:t>
            </a:r>
            <a:endParaRPr lang="en-US" sz="44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4706</Words>
  <Application>WPS Presentation</Application>
  <PresentationFormat>On-screen Show (4:3)</PresentationFormat>
  <Paragraphs>240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Poppins Bold</vt:lpstr>
      <vt:lpstr>Poppins</vt:lpstr>
      <vt:lpstr>Montserrat Bold</vt:lpstr>
      <vt:lpstr>Montserrat Medium</vt:lpstr>
      <vt:lpstr>Arial</vt:lpstr>
      <vt:lpstr>Montserrat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</dc:title>
  <dc:creator/>
  <cp:lastModifiedBy>Mark Glen Jamelo</cp:lastModifiedBy>
  <cp:revision>2</cp:revision>
  <dcterms:created xsi:type="dcterms:W3CDTF">2006-08-16T00:00:00Z</dcterms:created>
  <dcterms:modified xsi:type="dcterms:W3CDTF">2025-07-04T12:19:21Z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E621A87322D149B485FA6F927E155396_12</vt:lpwstr>
  </property>
  <property fmtid="{D5CDD505-2E9C-101B-9397-08002B2CF9AE}" pid="3" name="KSOProductBuildVer">
    <vt:lpwstr>1033-12.2.0.21546</vt:lpwstr>
  </property>
</Properties>
</file>